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12"/>
  </p:notesMasterIdLst>
  <p:sldIdLst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09" autoAdjust="0"/>
    <p:restoredTop sz="86497" autoAdjust="0"/>
  </p:normalViewPr>
  <p:slideViewPr>
    <p:cSldViewPr>
      <p:cViewPr varScale="1">
        <p:scale>
          <a:sx n="63" d="100"/>
          <a:sy n="63" d="100"/>
        </p:scale>
        <p:origin x="2126" y="6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2238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ulselearning.com/blog/6-steps-effective-organizational-change-management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utorialspoint.com/management_concepts/change_management_process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chtarget.com/searchdisasterrecovery/definition/change-contro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r>
              <a:rPr lang="en-US" sz="4400" dirty="0"/>
              <a:t>CYBR 3223 </a:t>
            </a:r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85800" y="61722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Created by: Vande Ven, Susan and Morrow, Darin. Kennesaw State University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EDB77E-EE7E-46AD-BE6D-A3CA10AD6FE0}"/>
              </a:ext>
            </a:extLst>
          </p:cNvPr>
          <p:cNvSpPr txBox="1"/>
          <p:nvPr/>
        </p:nvSpPr>
        <p:spPr>
          <a:xfrm>
            <a:off x="685800" y="3874477"/>
            <a:ext cx="50292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/>
              <a:t>Change Management and Change Control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4711C-745D-4791-B6D0-D08A82B97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b="1" dirty="0"/>
              <a:t>Change management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64985-BF65-4F5F-898F-2FB0C5EB0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846659"/>
          </a:xfrm>
        </p:spPr>
        <p:txBody>
          <a:bodyPr/>
          <a:lstStyle/>
          <a:p>
            <a:r>
              <a:rPr lang="en-US" dirty="0"/>
              <a:t>The process, tools and techniques methodologies applied to resources, business processes, budget allocations and other operational aspects of a project to achieve the required business outcome. </a:t>
            </a:r>
          </a:p>
        </p:txBody>
      </p:sp>
    </p:spTree>
    <p:extLst>
      <p:ext uri="{BB962C8B-B14F-4D97-AF65-F5344CB8AC3E}">
        <p14:creationId xmlns:p14="http://schemas.microsoft.com/office/powerpoint/2010/main" val="3685796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7D782-B7A7-4862-A508-13DA001C5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970" cap="all" dirty="0"/>
              <a:t>EFFECTIVE ORGANIZATIONAL CHANGE MANAGEMENT</a:t>
            </a:r>
            <a:br>
              <a:rPr lang="en-US" sz="2970" cap="all" dirty="0"/>
            </a:br>
            <a:endParaRPr lang="en-US" sz="297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38BA5-C2B8-4536-99C5-DEFB4418D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Clearly define the change and align it to business goals</a:t>
            </a:r>
            <a:r>
              <a:rPr lang="en-US" sz="2400" dirty="0">
                <a:latin typeface="+mn-lt"/>
              </a:rPr>
              <a:t>.</a:t>
            </a:r>
          </a:p>
          <a:p>
            <a:pPr lvl="1"/>
            <a:r>
              <a:rPr lang="en-US" sz="2400" dirty="0"/>
              <a:t>• What do we need to change?</a:t>
            </a:r>
            <a:br>
              <a:rPr lang="en-US" sz="2400" dirty="0"/>
            </a:br>
            <a:r>
              <a:rPr lang="en-US" sz="2400" dirty="0"/>
              <a:t>• Why is this change required?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Determine impacts and those affected.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• What are the impacts of the change?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• Who will the change affect the most?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• How will the change be received?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Develop a communication strategy.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• How will the change be communicated?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• How will feedback be managed?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260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A567E-0612-4FCD-9435-878FC514B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430887"/>
          </a:xfrm>
        </p:spPr>
        <p:txBody>
          <a:bodyPr/>
          <a:lstStyle/>
          <a:p>
            <a:r>
              <a:rPr lang="en-US" sz="2800" cap="all" dirty="0"/>
              <a:t>More EFFECTIVE ORGANIZATIONAL CHANGE MANAGEMENT 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23409F-AB33-4F90-AF13-B763DB171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8839200" cy="412242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Provide effective training.</a:t>
            </a:r>
          </a:p>
          <a:p>
            <a:pPr lvl="1"/>
            <a:r>
              <a:rPr lang="en-US" sz="2400" dirty="0">
                <a:latin typeface="+mn-lt"/>
              </a:rPr>
              <a:t>• What behaviors and skills are required to achieve business results?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• What training delivery methods will be most effective?</a:t>
            </a:r>
          </a:p>
          <a:p>
            <a:endParaRPr lang="en-US" sz="24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Implement a support structure.</a:t>
            </a:r>
          </a:p>
          <a:p>
            <a:pPr lvl="1"/>
            <a:r>
              <a:rPr lang="en-US" sz="2400" dirty="0">
                <a:latin typeface="+mn-lt"/>
              </a:rPr>
              <a:t>•Where is support most required?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• What types of support will be most effective?</a:t>
            </a:r>
          </a:p>
          <a:p>
            <a:endParaRPr lang="en-US" sz="24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Measure the change process.</a:t>
            </a:r>
          </a:p>
          <a:p>
            <a:pPr lvl="1"/>
            <a:r>
              <a:rPr lang="en-US" sz="2400" dirty="0">
                <a:latin typeface="+mn-lt"/>
              </a:rPr>
              <a:t>• Did the change assist in achieving business goals?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• Was the change management process successful?</a:t>
            </a:r>
          </a:p>
          <a:p>
            <a:pPr lvl="1"/>
            <a:endParaRPr lang="en-US" sz="2400" dirty="0"/>
          </a:p>
          <a:p>
            <a:pPr lvl="1"/>
            <a:endParaRPr lang="en-US" sz="1400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6D97E3-B5B4-4FFC-9EDC-B5D44C279594}"/>
              </a:ext>
            </a:extLst>
          </p:cNvPr>
          <p:cNvSpPr txBox="1"/>
          <p:nvPr/>
        </p:nvSpPr>
        <p:spPr>
          <a:xfrm>
            <a:off x="2362200" y="6027421"/>
            <a:ext cx="5486400" cy="381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  <a:hlinkClick r:id="rId2"/>
              </a:rPr>
              <a:t>6 Steps to Effective Organizational Change Management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9900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26BC8-27F4-455C-A198-92C68F0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An 8 Step Process to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EBD67-0184-4455-96EA-94CB70B71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+mn-lt"/>
              </a:rPr>
              <a:t>Step 1: Urgency Creation. A change is only successful if the whole company really wants it.</a:t>
            </a:r>
          </a:p>
          <a:p>
            <a:r>
              <a:rPr lang="en-US" sz="2800" dirty="0">
                <a:latin typeface="+mn-lt"/>
              </a:rPr>
              <a:t>Step 2: Build a Team.</a:t>
            </a:r>
          </a:p>
          <a:p>
            <a:r>
              <a:rPr lang="en-US" sz="2800" dirty="0">
                <a:latin typeface="+mn-lt"/>
              </a:rPr>
              <a:t>Step 3: Create a Vision. </a:t>
            </a:r>
          </a:p>
          <a:p>
            <a:r>
              <a:rPr lang="en-US" sz="2800" dirty="0">
                <a:latin typeface="+mn-lt"/>
              </a:rPr>
              <a:t>Step 4: Communication of Vision.</a:t>
            </a:r>
          </a:p>
          <a:p>
            <a:r>
              <a:rPr lang="en-US" sz="2800" dirty="0">
                <a:latin typeface="+mn-lt"/>
              </a:rPr>
              <a:t>Step 5: Removing Obstacles.</a:t>
            </a:r>
          </a:p>
          <a:p>
            <a:r>
              <a:rPr lang="en-US" sz="2800" dirty="0">
                <a:latin typeface="+mn-lt"/>
              </a:rPr>
              <a:t>Step 6: Go for Quick Wins.</a:t>
            </a:r>
          </a:p>
          <a:p>
            <a:r>
              <a:rPr lang="en-US" sz="2800" dirty="0">
                <a:latin typeface="+mn-lt"/>
              </a:rPr>
              <a:t>Step 7: Let the Change Mature.</a:t>
            </a:r>
          </a:p>
          <a:p>
            <a:r>
              <a:rPr lang="en-US" sz="2800" dirty="0">
                <a:latin typeface="+mn-lt"/>
              </a:rPr>
              <a:t>Step 8: Integrate the Change.</a:t>
            </a:r>
          </a:p>
          <a:p>
            <a:endParaRPr lang="en-US" dirty="0"/>
          </a:p>
          <a:p>
            <a:r>
              <a:rPr lang="en-US" sz="2145" dirty="0">
                <a:hlinkClick r:id="rId2"/>
              </a:rPr>
              <a:t>Eight-Step Change Management Process</a:t>
            </a:r>
            <a:endParaRPr lang="en-US" sz="2145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391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19385-9DFA-8910-4617-BC021930E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Change Control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1FAC55-A2C4-1BD4-2E18-B1F67B8C5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990600"/>
            <a:ext cx="8839200" cy="523220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/>
              <a:t>Change control is a process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Either formal or informal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Used to ensure that changes to a product or system are introduced in a controlled and coordinated manner.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Reduces the possibility that unnecessary changes are introduced to a system without forethought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Avoid introducing faults into the system or undoing changes made by other users of software.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/>
              <a:t>The goals of a change control procedure usually include</a:t>
            </a:r>
            <a:r>
              <a:rPr lang="en-US" sz="2000" dirty="0"/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Minimal disruption to services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Reduction in back-out activities, and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Cost-effective utilization of resources involved in implementing change.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/>
              <a:t>According to the Project Management Institute, change control is a "process whereby modifications to documents, deliverables, or baselines associated with the project are identified, documented, approved, or rejected."</a:t>
            </a:r>
          </a:p>
        </p:txBody>
      </p:sp>
    </p:spTree>
    <p:extLst>
      <p:ext uri="{BB962C8B-B14F-4D97-AF65-F5344CB8AC3E}">
        <p14:creationId xmlns:p14="http://schemas.microsoft.com/office/powerpoint/2010/main" val="1546021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F798C-0333-71C9-DE4C-9E7132CBC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Change Control </a:t>
            </a:r>
            <a:r>
              <a:rPr lang="en-US"/>
              <a:t>– WHY and HOW?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539A9-7BF2-ACC2-CD97-FA5B2FAD6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225" y="838200"/>
            <a:ext cx="8839200" cy="600164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Is Inevitable and required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Why?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Don’t Know everything up front – neither you or the business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Will learn things as you go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Controlling change and planning for change is the key4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The change control process typically involves the following steps: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Identify a change: Recognize that a change is needed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Create a request: Document the change request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Assess the impact: Evaluate the change's impact on the project's scope, schedule, budget, and other aspects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Decide: Approve, reject, or defer the change request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Implement the change: If the change is approved, implement it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Monitor and review: Monitor and review the change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Close the request: Close the change request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173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ocumenting the change request. ...&#10;Circle showing the 6 steps of Change control&#10;Formal assessment. ...&#10;Planning. ...&#10;Designing and testing. ...&#10;Implementation and review. ...&#10;Final assessment.&#10;&#10;Image downloaded March 2015 from https://www.techtarget.com/searchdisasterrecovery/definition/change-control">
            <a:extLst>
              <a:ext uri="{FF2B5EF4-FFF2-40B4-BE49-F238E27FC236}">
                <a16:creationId xmlns:a16="http://schemas.microsoft.com/office/drawing/2014/main" id="{B17ADD19-89CA-C200-050E-42A3A8EDA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505" y="498279"/>
            <a:ext cx="8549389" cy="62967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9B9FDD-5ED1-0F86-8952-CDB14701D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Change Control Example Process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45E254-5A4E-2A28-D15D-525F50FC3A02}"/>
              </a:ext>
            </a:extLst>
          </p:cNvPr>
          <p:cNvSpPr txBox="1"/>
          <p:nvPr/>
        </p:nvSpPr>
        <p:spPr>
          <a:xfrm>
            <a:off x="1590261" y="6379554"/>
            <a:ext cx="69342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Image downloaded March 2015 from </a:t>
            </a:r>
            <a:r>
              <a:rPr lang="en-US" sz="1050" dirty="0">
                <a:hlinkClick r:id="rId3"/>
              </a:rPr>
              <a:t>https://www.techtarget.com/searchdisasterrecovery/definition/change-control</a:t>
            </a:r>
            <a:endParaRPr lang="en-US" sz="1050" dirty="0"/>
          </a:p>
          <a:p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384115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C327F-51C7-2F00-AAD3-589D3A492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Change Control Process Helps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0F224315-51E2-54EC-D682-E50C51555D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54543"/>
            <a:ext cx="8610600" cy="51423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71415" rIns="0" bIns="144417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1D35"/>
                </a:solidFill>
                <a:effectLst/>
                <a:latin typeface="+mn-lt"/>
              </a:rPr>
              <a:t> Maintain integrity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1D35"/>
                </a:solidFill>
                <a:effectLst/>
                <a:latin typeface="+mn-lt"/>
              </a:rPr>
              <a:t>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1D35"/>
                </a:solidFill>
                <a:effectLst/>
                <a:latin typeface="+mn-lt"/>
              </a:rPr>
              <a:t>Ensure that changes are justified, beneficial, and aligned with the project's objectives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000" dirty="0">
                <a:solidFill>
                  <a:srgbClr val="001D35"/>
                </a:solidFill>
                <a:latin typeface="+mn-lt"/>
              </a:rPr>
              <a:t>Again, changes must be needed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001D35"/>
              </a:solidFill>
              <a:effectLst/>
              <a:latin typeface="+mn-lt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001D35"/>
              </a:solidFill>
              <a:effectLst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1D35"/>
                </a:solidFill>
                <a:effectLst/>
                <a:latin typeface="+mn-lt"/>
              </a:rPr>
              <a:t>Minimize risk</a:t>
            </a:r>
            <a:endParaRPr lang="en-US" altLang="en-US" sz="2000" dirty="0">
              <a:solidFill>
                <a:srgbClr val="001D35"/>
              </a:solidFill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dirty="0">
                <a:ln>
                  <a:noFill/>
                </a:ln>
                <a:solidFill>
                  <a:srgbClr val="001D35"/>
                </a:solidFill>
                <a:effectLst/>
                <a:latin typeface="+mn-lt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1D35"/>
                </a:solidFill>
                <a:effectLst/>
                <a:latin typeface="+mn-lt"/>
              </a:rPr>
              <a:t>Reduce the potential for unintended negative consequences 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000" dirty="0">
                <a:solidFill>
                  <a:srgbClr val="001D35"/>
                </a:solidFill>
                <a:latin typeface="+mn-lt"/>
              </a:rPr>
              <a:t>Change cause risk to projects schedule, scope, cost, and quality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001D35"/>
              </a:solidFill>
              <a:effectLst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001D35"/>
              </a:solidFill>
              <a:effectLst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1D35"/>
                </a:solidFill>
                <a:effectLst/>
                <a:latin typeface="+mn-lt"/>
              </a:rPr>
              <a:t>Use resources efficiently</a:t>
            </a:r>
            <a:endParaRPr lang="en-US" altLang="en-US" sz="2000" dirty="0">
              <a:solidFill>
                <a:srgbClr val="001D35"/>
              </a:solidFill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1D35"/>
                </a:solidFill>
                <a:effectLst/>
                <a:latin typeface="+mn-lt"/>
              </a:rPr>
              <a:t> Ensure that resources are used in the most efficient way 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000" dirty="0">
                <a:solidFill>
                  <a:srgbClr val="001D35"/>
                </a:solidFill>
                <a:latin typeface="+mn-lt"/>
              </a:rPr>
              <a:t>Prioritize on the most important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001D35"/>
              </a:solidFill>
              <a:effectLst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001D35"/>
              </a:solidFill>
              <a:effectLst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1D35"/>
                </a:solidFill>
                <a:effectLst/>
                <a:latin typeface="+mn-lt"/>
              </a:rPr>
              <a:t>Document changes</a:t>
            </a:r>
            <a:endParaRPr lang="en-US" altLang="en-US" sz="2000" dirty="0">
              <a:solidFill>
                <a:srgbClr val="001D35"/>
              </a:solidFill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1D35"/>
                </a:solidFill>
                <a:effectLst/>
                <a:latin typeface="+mn-lt"/>
              </a:rPr>
              <a:t> Ensure that all changes are documented 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000" dirty="0">
                <a:solidFill>
                  <a:srgbClr val="001D35"/>
                </a:solidFill>
                <a:latin typeface="+mn-lt"/>
              </a:rPr>
              <a:t>Everyone has short memories 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1D35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619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664</Words>
  <Application>Microsoft Office PowerPoint</Application>
  <PresentationFormat>Custom</PresentationFormat>
  <Paragraphs>80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CYBR 3223 </vt:lpstr>
      <vt:lpstr>Change management</vt:lpstr>
      <vt:lpstr>EFFECTIVE ORGANIZATIONAL CHANGE MANAGEMENT </vt:lpstr>
      <vt:lpstr>More EFFECTIVE ORGANIZATIONAL CHANGE MANAGEMENT </vt:lpstr>
      <vt:lpstr>An 8 Step Process to Change</vt:lpstr>
      <vt:lpstr>Change Control</vt:lpstr>
      <vt:lpstr>Change Control – WHY and HOW?</vt:lpstr>
      <vt:lpstr>Change Control Example Process</vt:lpstr>
      <vt:lpstr>Change Control Process Helps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2022-02-09T22:35:44Z</dcterms:created>
  <dcterms:modified xsi:type="dcterms:W3CDTF">2024-12-01T18:36:27Z</dcterms:modified>
</cp:coreProperties>
</file>